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notesSlides/notesSlide1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notesMasterIdLst>
    <p:notesMasterId r:id="rId32"/>
  </p:notesMasterIdLst>
  <p:sldIdLst>
    <p:sldId id="290" r:id="rId15"/>
    <p:sldId id="258" r:id="rId16"/>
    <p:sldId id="265" r:id="rId17"/>
    <p:sldId id="267" r:id="rId18"/>
    <p:sldId id="268" r:id="rId19"/>
    <p:sldId id="272" r:id="rId20"/>
    <p:sldId id="273" r:id="rId21"/>
    <p:sldId id="271" r:id="rId22"/>
    <p:sldId id="276" r:id="rId23"/>
    <p:sldId id="277" r:id="rId24"/>
    <p:sldId id="278" r:id="rId25"/>
    <p:sldId id="281" r:id="rId26"/>
    <p:sldId id="282" r:id="rId27"/>
    <p:sldId id="283" r:id="rId28"/>
    <p:sldId id="286" r:id="rId29"/>
    <p:sldId id="287" r:id="rId30"/>
    <p:sldId id="288" r:id="rId31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1pPr>
    <a:lvl2pPr marL="457200" algn="l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2pPr>
    <a:lvl3pPr marL="914400" algn="l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3pPr>
    <a:lvl4pPr marL="1371600" algn="l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4pPr>
    <a:lvl5pPr marL="1828800" algn="l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5pPr>
    <a:lvl6pPr marL="2286000" algn="l" defTabSz="914400" rtl="0" eaLnBrk="1" latinLnBrk="0" hangingPunct="1"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6pPr>
    <a:lvl7pPr marL="2743200" algn="l" defTabSz="914400" rtl="0" eaLnBrk="1" latinLnBrk="0" hangingPunct="1"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7pPr>
    <a:lvl8pPr marL="3200400" algn="l" defTabSz="914400" rtl="0" eaLnBrk="1" latinLnBrk="0" hangingPunct="1"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8pPr>
    <a:lvl9pPr marL="3657600" algn="l" defTabSz="914400" rtl="0" eaLnBrk="1" latinLnBrk="0" hangingPunct="1">
      <a:defRPr sz="4200" kern="1200">
        <a:solidFill>
          <a:srgbClr val="FFFFFF"/>
        </a:solidFill>
        <a:latin typeface="Gill Sans"/>
        <a:ea typeface="ヒラギノ角ゴ Pro W3"/>
        <a:cs typeface="ヒラギノ角ゴ Pro W3"/>
        <a:sym typeface="Gill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00"/>
    </p:penClr>
  </p:showPr>
  <p:clrMru>
    <a:srgbClr val="2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522" y="-5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Gill Sans" charset="0"/>
                <a:ea typeface="ヒラギノ角ゴ Pro W3" charset="-128"/>
                <a:cs typeface="+mn-cs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" charset="0"/>
                <a:ea typeface="ヒラギノ角ゴ Pro W3" charset="-128"/>
                <a:cs typeface="+mn-cs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4038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Gill Sans" charset="0"/>
                <a:ea typeface="ヒラギノ角ゴ Pro W3" charset="-128"/>
                <a:cs typeface="+mn-cs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9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" charset="0"/>
                <a:ea typeface="ヒラギノ角ゴ Pro W3" charset="-128"/>
                <a:cs typeface="+mn-cs"/>
                <a:sym typeface="Gill Sans" charset="0"/>
              </a:defRPr>
            </a:lvl1pPr>
          </a:lstStyle>
          <a:p>
            <a:pPr>
              <a:defRPr/>
            </a:pPr>
            <a:fld id="{3A11DCD8-3A05-42BE-AFAB-7886CA550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FDDE6D-6FC2-4BC8-9502-F27D37A68377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2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BA415-BAFD-49FF-B476-A47A7E2A4077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11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86B15-D02F-439D-B593-DE2FE197E50E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12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88A68A-E87F-40EF-8CD9-93902094F3D9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13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D825AF-1188-4BA8-A664-7285F1C7700B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14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5F99B8-803B-4BA9-95F2-9AA535C5AC1C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15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4DC89-1EEA-4315-A7E3-F36CA6403883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16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848F15-006A-4B4C-A624-280D654567B6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17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205062-BD35-4AC3-994B-870464819025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3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F5DAA-3444-4BDF-B983-001E423A8588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4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0A1BD7-3050-4F36-AE88-D3A1F8318C98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5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DF3B02-36F7-421D-AFF4-D8147CAED44C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6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16CCAD-B558-4F63-9286-E0989F690755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7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D44674-CE98-4233-8D94-FC08D9F53004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8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FC2D94-7B08-4E3D-9CE9-F2CB010B2A3B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9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36C3E0-66D2-4F55-9216-B91F9597E8CE}" type="slidenum">
              <a:rPr lang="en-US" smtClean="0">
                <a:latin typeface="Gill Sans"/>
                <a:ea typeface="ヒラギノ角ゴ Pro W3"/>
                <a:cs typeface="ヒラギノ角ゴ Pro W3"/>
                <a:sym typeface="Gill Sans"/>
              </a:rPr>
              <a:pPr/>
              <a:t>10</a:t>
            </a:fld>
            <a:endParaRPr lang="en-US" smtClean="0">
              <a:latin typeface="Gill Sans"/>
              <a:ea typeface="ヒラギノ角ゴ Pro W3"/>
              <a:cs typeface="ヒラギノ角ゴ Pro W3"/>
              <a:sym typeface="Gill Sans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Gill Sans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5240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5240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5240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5240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616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Lucida Grande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9022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5240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buChar char="–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buChar char="–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9022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5240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buChar char="–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buChar char="–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65" charset="0"/>
          <a:ea typeface="ヒラギノ角ゴ Pro W3" pitchFamily="-65" charset="-128"/>
          <a:cs typeface="ヒラギノ角ゴ Pro W3" pitchFamily="-65" charset="-128"/>
          <a:sym typeface="Gill Sans" pitchFamily="-65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Lucida Grande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5.xml"/><Relationship Id="rId18" Type="http://schemas.openxmlformats.org/officeDocument/2006/relationships/image" Target="../media/image2.wmf"/><Relationship Id="rId3" Type="http://schemas.openxmlformats.org/officeDocument/2006/relationships/slide" Target="slide3.xml"/><Relationship Id="rId7" Type="http://schemas.openxmlformats.org/officeDocument/2006/relationships/slide" Target="slide15.xml"/><Relationship Id="rId12" Type="http://schemas.openxmlformats.org/officeDocument/2006/relationships/slide" Target="slide16.xml"/><Relationship Id="rId17" Type="http://schemas.openxmlformats.org/officeDocument/2006/relationships/slide" Target="slide17.xml"/><Relationship Id="rId2" Type="http://schemas.openxmlformats.org/officeDocument/2006/relationships/notesSlide" Target="../notesSlides/notesSlide1.xml"/><Relationship Id="rId16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5" Type="http://schemas.openxmlformats.org/officeDocument/2006/relationships/slide" Target="slide11.xml"/><Relationship Id="rId10" Type="http://schemas.openxmlformats.org/officeDocument/2006/relationships/slide" Target="slide10.xml"/><Relationship Id="rId19" Type="http://schemas.openxmlformats.org/officeDocument/2006/relationships/image" Target="../media/image3.jpeg"/><Relationship Id="rId4" Type="http://schemas.openxmlformats.org/officeDocument/2006/relationships/slide" Target="slide8.xml"/><Relationship Id="rId9" Type="http://schemas.openxmlformats.org/officeDocument/2006/relationships/slide" Target="slide6.xml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Broadway" pitchFamily="82" charset="0"/>
              </a:rPr>
              <a:t>JEOPARDY!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Choose a leader from your group to represent you in Jeopardy.</a:t>
            </a:r>
          </a:p>
          <a:p>
            <a:r>
              <a:rPr lang="en-US" smtClean="0"/>
              <a:t>If you know the answer, you can answer after the question has been read with “What is….”</a:t>
            </a:r>
          </a:p>
          <a:p>
            <a:r>
              <a:rPr lang="en-US" smtClean="0"/>
              <a:t>Winner with the most points WINS A PRIZE for their group!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10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36194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6200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6206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1270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27664" name="Rectangle 15"/>
          <p:cNvSpPr>
            <a:spLocks/>
          </p:cNvSpPr>
          <p:nvPr/>
        </p:nvSpPr>
        <p:spPr bwMode="auto">
          <a:xfrm>
            <a:off x="687388" y="661988"/>
            <a:ext cx="4667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C-2</a:t>
            </a:r>
          </a:p>
        </p:txBody>
      </p:sp>
      <p:sp>
        <p:nvSpPr>
          <p:cNvPr id="136208" name="Rectangle 16"/>
          <p:cNvSpPr>
            <a:spLocks/>
          </p:cNvSpPr>
          <p:nvPr/>
        </p:nvSpPr>
        <p:spPr bwMode="auto">
          <a:xfrm>
            <a:off x="1397000" y="2971800"/>
            <a:ext cx="105918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Larry is attempting to access his MySpace site during class, but he is unable to get beyond </a:t>
            </a:r>
            <a:r>
              <a:rPr lang="en-US" sz="7200" dirty="0" err="1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Fortigate</a:t>
            </a:r>
            <a: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 or </a:t>
            </a:r>
            <a:r>
              <a:rPr lang="en-US" sz="7200" dirty="0" err="1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Fortiguard</a:t>
            </a:r>
            <a: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.</a:t>
            </a:r>
          </a:p>
        </p:txBody>
      </p:sp>
      <p:sp>
        <p:nvSpPr>
          <p:cNvPr id="136209" name="Rectangle 17"/>
          <p:cNvSpPr>
            <a:spLocks/>
          </p:cNvSpPr>
          <p:nvPr/>
        </p:nvSpPr>
        <p:spPr bwMode="auto">
          <a:xfrm>
            <a:off x="3616325" y="7010400"/>
            <a:ext cx="59340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>
                <a:solidFill>
                  <a:schemeClr val="tx1"/>
                </a:solidFill>
              </a:rPr>
              <a:t>What is a filter?</a:t>
            </a: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6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6" grpId="0" animBg="1"/>
      <p:bldP spid="13620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58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38242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8248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254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1270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28688" name="Rectangle 15"/>
          <p:cNvSpPr>
            <a:spLocks/>
          </p:cNvSpPr>
          <p:nvPr/>
        </p:nvSpPr>
        <p:spPr bwMode="auto">
          <a:xfrm>
            <a:off x="687388" y="661988"/>
            <a:ext cx="4667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C-3</a:t>
            </a:r>
          </a:p>
        </p:txBody>
      </p:sp>
      <p:sp>
        <p:nvSpPr>
          <p:cNvPr id="138256" name="Rectangle 16"/>
          <p:cNvSpPr>
            <a:spLocks/>
          </p:cNvSpPr>
          <p:nvPr/>
        </p:nvSpPr>
        <p:spPr bwMode="auto">
          <a:xfrm>
            <a:off x="1016000" y="2806700"/>
            <a:ext cx="11201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  <a:p>
            <a:pPr algn="ctr">
              <a:defRPr/>
            </a:pPr>
            <a: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This is what Kim did when she borrowed a CD </a:t>
            </a:r>
            <a:b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</a:br>
            <a: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from her friend and imported the music to iTunes to keep a copy for herself.</a:t>
            </a:r>
          </a:p>
        </p:txBody>
      </p:sp>
      <p:sp>
        <p:nvSpPr>
          <p:cNvPr id="138257" name="Rectangle 17"/>
          <p:cNvSpPr>
            <a:spLocks/>
          </p:cNvSpPr>
          <p:nvPr/>
        </p:nvSpPr>
        <p:spPr bwMode="auto">
          <a:xfrm>
            <a:off x="1412875" y="5846763"/>
            <a:ext cx="1034732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en-US" sz="7200">
              <a:solidFill>
                <a:schemeClr val="tx1"/>
              </a:solidFill>
            </a:endParaRPr>
          </a:p>
          <a:p>
            <a:pPr algn="ctr"/>
            <a:r>
              <a:rPr lang="en-US" sz="7200">
                <a:solidFill>
                  <a:schemeClr val="tx1"/>
                </a:solidFill>
              </a:rPr>
              <a:t>What is copyright infringement or pirating?</a:t>
            </a: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54" grpId="0" animBg="1"/>
      <p:bldP spid="13825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02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44386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4392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398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31760" name="Rectangle 15"/>
          <p:cNvSpPr>
            <a:spLocks/>
          </p:cNvSpPr>
          <p:nvPr/>
        </p:nvSpPr>
        <p:spPr bwMode="auto">
          <a:xfrm>
            <a:off x="681038" y="661988"/>
            <a:ext cx="479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D-1</a:t>
            </a:r>
          </a:p>
        </p:txBody>
      </p:sp>
      <p:sp>
        <p:nvSpPr>
          <p:cNvPr id="144400" name="Rectangle 16"/>
          <p:cNvSpPr>
            <a:spLocks/>
          </p:cNvSpPr>
          <p:nvPr/>
        </p:nvSpPr>
        <p:spPr bwMode="auto">
          <a:xfrm>
            <a:off x="1397000" y="23622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Teachers create this type of website to share what is happening in their classrooms with parents.  </a:t>
            </a:r>
          </a:p>
        </p:txBody>
      </p:sp>
      <p:sp>
        <p:nvSpPr>
          <p:cNvPr id="144401" name="Rectangle 17"/>
          <p:cNvSpPr>
            <a:spLocks/>
          </p:cNvSpPr>
          <p:nvPr/>
        </p:nvSpPr>
        <p:spPr bwMode="auto">
          <a:xfrm>
            <a:off x="2387600" y="6096000"/>
            <a:ext cx="86217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>
                <a:solidFill>
                  <a:schemeClr val="tx1"/>
                </a:solidFill>
              </a:rPr>
              <a:t>What is a wiki or blog?</a:t>
            </a: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4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8" grpId="0" animBg="1"/>
      <p:bldP spid="14440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50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46434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6440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6446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32784" name="Rectangle 15"/>
          <p:cNvSpPr>
            <a:spLocks/>
          </p:cNvSpPr>
          <p:nvPr/>
        </p:nvSpPr>
        <p:spPr bwMode="auto">
          <a:xfrm>
            <a:off x="681038" y="661988"/>
            <a:ext cx="479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D-2</a:t>
            </a:r>
          </a:p>
        </p:txBody>
      </p:sp>
      <p:sp>
        <p:nvSpPr>
          <p:cNvPr id="146448" name="Rectangle 16"/>
          <p:cNvSpPr>
            <a:spLocks/>
          </p:cNvSpPr>
          <p:nvPr/>
        </p:nvSpPr>
        <p:spPr bwMode="auto">
          <a:xfrm>
            <a:off x="1397000" y="29718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 dirty="0" smtClean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This type of digital communication is intended for short messages, with a  descriptive subject line so they are not </a:t>
            </a:r>
            <a:r>
              <a:rPr lang="en-US" sz="7200" dirty="0" smtClean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ignored</a:t>
            </a:r>
            <a:r>
              <a:rPr lang="en-US" sz="7200" dirty="0" smtClean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!</a:t>
            </a: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sp>
        <p:nvSpPr>
          <p:cNvPr id="146449" name="Rectangle 17"/>
          <p:cNvSpPr>
            <a:spLocks/>
          </p:cNvSpPr>
          <p:nvPr/>
        </p:nvSpPr>
        <p:spPr bwMode="auto">
          <a:xfrm>
            <a:off x="3302000" y="7391400"/>
            <a:ext cx="636071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 dirty="0">
                <a:solidFill>
                  <a:schemeClr val="tx1"/>
                </a:solidFill>
              </a:rPr>
              <a:t>What is </a:t>
            </a:r>
            <a:r>
              <a:rPr lang="en-US" sz="7200" dirty="0" smtClean="0">
                <a:solidFill>
                  <a:schemeClr val="tx1"/>
                </a:solidFill>
              </a:rPr>
              <a:t>e-mail?</a:t>
            </a:r>
            <a:endParaRPr lang="en-US" sz="7200" dirty="0">
              <a:solidFill>
                <a:schemeClr val="tx1"/>
              </a:solidFill>
            </a:endParaRP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6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6" grpId="0" animBg="1"/>
      <p:bldP spid="14644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8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48482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8488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8494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1270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33808" name="Rectangle 15"/>
          <p:cNvSpPr>
            <a:spLocks/>
          </p:cNvSpPr>
          <p:nvPr/>
        </p:nvSpPr>
        <p:spPr bwMode="auto">
          <a:xfrm>
            <a:off x="681038" y="661988"/>
            <a:ext cx="479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D-3</a:t>
            </a:r>
          </a:p>
        </p:txBody>
      </p:sp>
      <p:sp>
        <p:nvSpPr>
          <p:cNvPr id="148496" name="Rectangle 16"/>
          <p:cNvSpPr>
            <a:spLocks/>
          </p:cNvSpPr>
          <p:nvPr/>
        </p:nvSpPr>
        <p:spPr bwMode="auto">
          <a:xfrm>
            <a:off x="1397000" y="27305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Students and teachers can subscribe to this type of audio file on the Internet.</a:t>
            </a:r>
          </a:p>
        </p:txBody>
      </p:sp>
      <p:sp>
        <p:nvSpPr>
          <p:cNvPr id="148497" name="Rectangle 17"/>
          <p:cNvSpPr>
            <a:spLocks/>
          </p:cNvSpPr>
          <p:nvPr/>
        </p:nvSpPr>
        <p:spPr bwMode="auto">
          <a:xfrm>
            <a:off x="2616200" y="6019800"/>
            <a:ext cx="74644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>
                <a:solidFill>
                  <a:schemeClr val="tx1"/>
                </a:solidFill>
              </a:rPr>
              <a:t>What is podcasting?</a:t>
            </a: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4" grpId="0" animBg="1"/>
      <p:bldP spid="14849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42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54626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4632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638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36880" name="Rectangle 15"/>
          <p:cNvSpPr>
            <a:spLocks/>
          </p:cNvSpPr>
          <p:nvPr/>
        </p:nvSpPr>
        <p:spPr bwMode="auto">
          <a:xfrm>
            <a:off x="719138" y="661988"/>
            <a:ext cx="4032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E-1</a:t>
            </a:r>
          </a:p>
        </p:txBody>
      </p:sp>
      <p:sp>
        <p:nvSpPr>
          <p:cNvPr id="154640" name="Rectangle 16"/>
          <p:cNvSpPr>
            <a:spLocks/>
          </p:cNvSpPr>
          <p:nvPr/>
        </p:nvSpPr>
        <p:spPr bwMode="auto">
          <a:xfrm>
            <a:off x="1397000" y="26670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Students </a:t>
            </a:r>
            <a:r>
              <a:rPr lang="en-US" sz="7200" dirty="0" smtClean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can take courses from the comfort of their own homes using this type of learning. </a:t>
            </a: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sp>
        <p:nvSpPr>
          <p:cNvPr id="154641" name="Rectangle 17"/>
          <p:cNvSpPr>
            <a:spLocks/>
          </p:cNvSpPr>
          <p:nvPr/>
        </p:nvSpPr>
        <p:spPr bwMode="auto">
          <a:xfrm>
            <a:off x="2311400" y="6019880"/>
            <a:ext cx="85344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7200" dirty="0">
                <a:solidFill>
                  <a:schemeClr val="tx1"/>
                </a:solidFill>
              </a:rPr>
              <a:t>What is </a:t>
            </a:r>
            <a:r>
              <a:rPr lang="en-US" sz="7200" dirty="0" smtClean="0">
                <a:solidFill>
                  <a:schemeClr val="tx1"/>
                </a:solidFill>
              </a:rPr>
              <a:t>online learning?</a:t>
            </a:r>
            <a:endParaRPr lang="en-US" sz="7200" dirty="0">
              <a:solidFill>
                <a:schemeClr val="tx1"/>
              </a:solidFill>
            </a:endParaRP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4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8" grpId="0" animBg="1"/>
      <p:bldP spid="15464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90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56674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6680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6686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1270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37904" name="Rectangle 15"/>
          <p:cNvSpPr>
            <a:spLocks/>
          </p:cNvSpPr>
          <p:nvPr/>
        </p:nvSpPr>
        <p:spPr bwMode="auto">
          <a:xfrm>
            <a:off x="719138" y="661988"/>
            <a:ext cx="4032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E-2</a:t>
            </a:r>
          </a:p>
        </p:txBody>
      </p:sp>
      <p:sp>
        <p:nvSpPr>
          <p:cNvPr id="156688" name="Rectangle 16"/>
          <p:cNvSpPr>
            <a:spLocks/>
          </p:cNvSpPr>
          <p:nvPr/>
        </p:nvSpPr>
        <p:spPr bwMode="auto">
          <a:xfrm>
            <a:off x="1473200" y="27432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 dirty="0" smtClean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The capability to use digital technology and knowing when and how to use it. </a:t>
            </a: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sp>
        <p:nvSpPr>
          <p:cNvPr id="156689" name="Rectangle 17"/>
          <p:cNvSpPr>
            <a:spLocks/>
          </p:cNvSpPr>
          <p:nvPr/>
        </p:nvSpPr>
        <p:spPr bwMode="auto">
          <a:xfrm>
            <a:off x="1620590" y="6324639"/>
            <a:ext cx="990014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 dirty="0">
                <a:solidFill>
                  <a:schemeClr val="tx1"/>
                </a:solidFill>
              </a:rPr>
              <a:t>What is </a:t>
            </a:r>
            <a:r>
              <a:rPr lang="en-US" sz="7200" dirty="0" smtClean="0">
                <a:solidFill>
                  <a:schemeClr val="tx1"/>
                </a:solidFill>
              </a:rPr>
              <a:t>Digital </a:t>
            </a:r>
            <a:r>
              <a:rPr lang="en-US" sz="7200" dirty="0">
                <a:solidFill>
                  <a:schemeClr val="tx1"/>
                </a:solidFill>
              </a:rPr>
              <a:t>Literacy?</a:t>
            </a: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6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6" grpId="0" animBg="1"/>
      <p:bldP spid="15668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38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58722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8728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8734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38928" name="Rectangle 15"/>
          <p:cNvSpPr>
            <a:spLocks/>
          </p:cNvSpPr>
          <p:nvPr/>
        </p:nvSpPr>
        <p:spPr bwMode="auto">
          <a:xfrm>
            <a:off x="719138" y="661988"/>
            <a:ext cx="4032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E-3</a:t>
            </a:r>
          </a:p>
        </p:txBody>
      </p:sp>
      <p:sp>
        <p:nvSpPr>
          <p:cNvPr id="158736" name="Rectangle 16"/>
          <p:cNvSpPr>
            <a:spLocks/>
          </p:cNvSpPr>
          <p:nvPr/>
        </p:nvSpPr>
        <p:spPr bwMode="auto">
          <a:xfrm>
            <a:off x="1397000" y="30480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Teachers </a:t>
            </a:r>
            <a:r>
              <a:rPr lang="en-US" sz="7200" dirty="0" smtClean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want students to be sure a web site is this before using it as a source.</a:t>
            </a: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sp>
        <p:nvSpPr>
          <p:cNvPr id="158737" name="Rectangle 17"/>
          <p:cNvSpPr>
            <a:spLocks/>
          </p:cNvSpPr>
          <p:nvPr/>
        </p:nvSpPr>
        <p:spPr bwMode="auto">
          <a:xfrm>
            <a:off x="939800" y="5902444"/>
            <a:ext cx="112776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en-US" sz="7200" dirty="0">
              <a:solidFill>
                <a:schemeClr val="tx1"/>
              </a:solidFill>
            </a:endParaRPr>
          </a:p>
          <a:p>
            <a:pPr algn="ctr"/>
            <a:r>
              <a:rPr lang="en-US" sz="7200" dirty="0">
                <a:solidFill>
                  <a:schemeClr val="tx1"/>
                </a:solidFill>
              </a:rPr>
              <a:t>What is </a:t>
            </a:r>
            <a:r>
              <a:rPr lang="en-US" sz="7200" dirty="0" smtClean="0">
                <a:solidFill>
                  <a:schemeClr val="tx1"/>
                </a:solidFill>
              </a:rPr>
              <a:t>credible or accurate?</a:t>
            </a:r>
            <a:endParaRPr lang="en-US" sz="7200" dirty="0">
              <a:solidFill>
                <a:schemeClr val="tx1"/>
              </a:solidFill>
            </a:endParaRP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8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34" grpId="0" animBg="1"/>
      <p:bldP spid="15873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9" name="Group 1"/>
          <p:cNvGraphicFramePr>
            <a:graphicFrameLocks noGrp="1"/>
          </p:cNvGraphicFramePr>
          <p:nvPr/>
        </p:nvGraphicFramePr>
        <p:xfrm>
          <a:off x="88900" y="88900"/>
          <a:ext cx="12827000" cy="9575801"/>
        </p:xfrm>
        <a:graphic>
          <a:graphicData uri="http://schemas.openxmlformats.org/drawingml/2006/table">
            <a:tbl>
              <a:tblPr/>
              <a:tblGrid>
                <a:gridCol w="12827000"/>
              </a:tblGrid>
              <a:tr h="166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1778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78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78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78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1778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78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78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78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419" name="Group 11"/>
          <p:cNvGraphicFramePr>
            <a:graphicFrameLocks noGrp="1"/>
          </p:cNvGraphicFramePr>
          <p:nvPr/>
        </p:nvGraphicFramePr>
        <p:xfrm>
          <a:off x="203200" y="1879600"/>
          <a:ext cx="12585700" cy="7658102"/>
        </p:xfrm>
        <a:graphic>
          <a:graphicData uri="http://schemas.openxmlformats.org/drawingml/2006/table">
            <a:tbl>
              <a:tblPr/>
              <a:tblGrid>
                <a:gridCol w="2516188"/>
                <a:gridCol w="2517775"/>
                <a:gridCol w="2516187"/>
                <a:gridCol w="2517775"/>
                <a:gridCol w="2517775"/>
              </a:tblGrid>
              <a:tr h="153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3" action="ppaction://hlinksldjump"/>
                        </a:rPr>
                        <a:t>100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4" action="ppaction://hlinksldjump"/>
                        </a:rPr>
                        <a:t>100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5" action="ppaction://hlinksldjump"/>
                        </a:rPr>
                        <a:t>100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6" action="ppaction://hlinksldjump"/>
                        </a:rPr>
                        <a:t>100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7" action="ppaction://hlinksldjump"/>
                        </a:rPr>
                        <a:t>100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8" action="ppaction://hlinksldjump"/>
                        </a:rPr>
                        <a:t>200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9" action="ppaction://hlinksldjump"/>
                        </a:rPr>
                        <a:t>200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0" action="ppaction://hlinksldjump"/>
                        </a:rPr>
                        <a:t>200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1" action="ppaction://hlinksldjump"/>
                        </a:rPr>
                        <a:t>200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2" action="ppaction://hlinksldjump"/>
                        </a:rPr>
                        <a:t>200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3" action="ppaction://hlinksldjump"/>
                        </a:rPr>
                        <a:t>300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4" action="ppaction://hlinksldjump"/>
                        </a:rPr>
                        <a:t>300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5" action="ppaction://hlinksldjump"/>
                        </a:rPr>
                        <a:t>300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6" action="ppaction://hlinksldjump"/>
                        </a:rPr>
                        <a:t>300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7" action="ppaction://hlinksldjump"/>
                        </a:rPr>
                        <a:t>300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9" action="ppaction://hlinksldjump"/>
                        </a:rPr>
                        <a:t>400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5" action="ppaction://hlinksldjump"/>
                        </a:rPr>
                        <a:t>400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2" action="ppaction://hlinksldjump"/>
                        </a:rPr>
                        <a:t>400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" action="ppaction://noaction"/>
                        </a:rPr>
                        <a:t>400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" action="ppaction://noaction"/>
                        </a:rPr>
                        <a:t>400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4" action="ppaction://hlinksldjump"/>
                        </a:rPr>
                        <a:t>500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6" action="ppaction://hlinksldjump"/>
                        </a:rPr>
                        <a:t>500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rId17" action="ppaction://hlinksldjump"/>
                        </a:rPr>
                        <a:t>500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" action="ppaction://noaction"/>
                        </a:rPr>
                        <a:t>500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  <a:hlinkClick r:id="" action="ppaction://noaction"/>
                        </a:rPr>
                        <a:t>500</a:t>
                      </a: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505" name="Group 97"/>
          <p:cNvGraphicFramePr>
            <a:graphicFrameLocks noGrp="1"/>
          </p:cNvGraphicFramePr>
          <p:nvPr/>
        </p:nvGraphicFramePr>
        <p:xfrm>
          <a:off x="254000" y="203200"/>
          <a:ext cx="12533313" cy="1539240"/>
        </p:xfrm>
        <a:graphic>
          <a:graphicData uri="http://schemas.openxmlformats.org/drawingml/2006/table">
            <a:tbl>
              <a:tblPr/>
              <a:tblGrid>
                <a:gridCol w="2474913"/>
                <a:gridCol w="2514600"/>
                <a:gridCol w="2514600"/>
                <a:gridCol w="2514600"/>
                <a:gridCol w="2514600"/>
              </a:tblGrid>
              <a:tr h="142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</a:rPr>
                        <a:t>Digital Commerce</a:t>
                      </a: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</a:rPr>
                        <a:t>Digital Etiquette</a:t>
                      </a: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</a:rPr>
                        <a:t>Digital Rights</a:t>
                      </a: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</a:rPr>
                        <a:t>Digital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</a:rPr>
                        <a:t>Communic-ations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D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ill Sans" charset="0"/>
                          <a:ea typeface="ヒラギノ角ゴ Pro W3" charset="-128"/>
                          <a:sym typeface="Gill Sans" charset="0"/>
                        </a:rPr>
                        <a:t>Digital Literacy</a:t>
                      </a:r>
                    </a:p>
                  </a:txBody>
                  <a:tcPr marL="38100" marR="38100" marT="38100" marB="38100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422" name="Picture 14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350000" y="4724400"/>
            <a:ext cx="3111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3" name="Picture 145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350000" y="4724400"/>
            <a:ext cx="3111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8240" name="Rectangle 121"/>
          <p:cNvSpPr>
            <a:spLocks noChangeArrowheads="1"/>
          </p:cNvSpPr>
          <p:nvPr/>
        </p:nvSpPr>
        <p:spPr bwMode="auto">
          <a:xfrm>
            <a:off x="254000" y="6553200"/>
            <a:ext cx="12496800" cy="28956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/>
              </a:gs>
            </a:gsLst>
            <a:lin ang="5400000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 baseline="-25000"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pic>
        <p:nvPicPr>
          <p:cNvPr id="15425" name="Picture 7" descr="DigiCitWordle.jp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844800" y="6610350"/>
            <a:ext cx="7391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0" name="Rectangle 20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20481" name="Group 1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498" name="Group 1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95" name="Rectangle 15">
            <a:hlinkClick r:id="rId3" action="ppaction://hlinksldjump"/>
          </p:cNvPr>
          <p:cNvSpPr>
            <a:spLocks/>
          </p:cNvSpPr>
          <p:nvPr/>
        </p:nvSpPr>
        <p:spPr bwMode="auto">
          <a:xfrm>
            <a:off x="12700" y="7620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16400" name="Rectangle 16"/>
          <p:cNvSpPr>
            <a:spLocks/>
          </p:cNvSpPr>
          <p:nvPr/>
        </p:nvSpPr>
        <p:spPr bwMode="auto">
          <a:xfrm>
            <a:off x="693738" y="661988"/>
            <a:ext cx="4540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A-1</a:t>
            </a:r>
          </a:p>
        </p:txBody>
      </p:sp>
      <p:sp>
        <p:nvSpPr>
          <p:cNvPr id="20488" name="Rectangle 8"/>
          <p:cNvSpPr>
            <a:spLocks/>
          </p:cNvSpPr>
          <p:nvPr/>
        </p:nvSpPr>
        <p:spPr bwMode="auto">
          <a:xfrm>
            <a:off x="1549400" y="26670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You are in danger of this if you enter your personal information to an </a:t>
            </a:r>
          </a:p>
          <a:p>
            <a:pPr algn="ctr">
              <a:defRPr/>
            </a:pPr>
            <a:r>
              <a:rPr lang="en-US" sz="720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unknown website.</a:t>
            </a:r>
          </a:p>
        </p:txBody>
      </p:sp>
      <p:sp>
        <p:nvSpPr>
          <p:cNvPr id="20487" name="Rectangle 7"/>
          <p:cNvSpPr>
            <a:spLocks/>
          </p:cNvSpPr>
          <p:nvPr/>
        </p:nvSpPr>
        <p:spPr bwMode="auto">
          <a:xfrm>
            <a:off x="2463800" y="6511925"/>
            <a:ext cx="84724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>
                <a:solidFill>
                  <a:schemeClr val="tx1"/>
                </a:solidFill>
              </a:rPr>
              <a:t>What is Identity Theft?</a:t>
            </a:r>
          </a:p>
        </p:txBody>
      </p:sp>
      <p:pic>
        <p:nvPicPr>
          <p:cNvPr id="51202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5" grpId="0" animBg="1"/>
      <p:bldP spid="2048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31" name="Rectangle 19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15714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5720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5726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17424" name="Rectangle 15"/>
          <p:cNvSpPr>
            <a:spLocks/>
          </p:cNvSpPr>
          <p:nvPr/>
        </p:nvSpPr>
        <p:spPr bwMode="auto">
          <a:xfrm>
            <a:off x="693738" y="661988"/>
            <a:ext cx="4540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A-2</a:t>
            </a:r>
          </a:p>
        </p:txBody>
      </p:sp>
      <p:sp>
        <p:nvSpPr>
          <p:cNvPr id="115728" name="Rectangle 16"/>
          <p:cNvSpPr>
            <a:spLocks/>
          </p:cNvSpPr>
          <p:nvPr/>
        </p:nvSpPr>
        <p:spPr bwMode="auto">
          <a:xfrm>
            <a:off x="1473200" y="31242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60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You </a:t>
            </a:r>
            <a:r>
              <a:rPr lang="en-US" sz="6000" dirty="0" smtClean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want to purchase an item online.  For your safety you will want to make sure it is a __________ site. </a:t>
            </a: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sp>
        <p:nvSpPr>
          <p:cNvPr id="115729" name="Rectangle 17"/>
          <p:cNvSpPr>
            <a:spLocks/>
          </p:cNvSpPr>
          <p:nvPr/>
        </p:nvSpPr>
        <p:spPr bwMode="auto">
          <a:xfrm>
            <a:off x="2149229" y="7558127"/>
            <a:ext cx="9079409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 dirty="0">
                <a:solidFill>
                  <a:schemeClr val="tx1"/>
                </a:solidFill>
              </a:rPr>
              <a:t>What is </a:t>
            </a:r>
            <a:r>
              <a:rPr lang="en-US" sz="7200" dirty="0" smtClean="0">
                <a:solidFill>
                  <a:schemeClr val="tx1"/>
                </a:solidFill>
              </a:rPr>
              <a:t>a secure site?</a:t>
            </a:r>
            <a:endParaRPr lang="en-US" sz="7200" dirty="0">
              <a:solidFill>
                <a:schemeClr val="tx1"/>
              </a:solidFill>
            </a:endParaRP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6" grpId="0" animBg="1"/>
      <p:bldP spid="11572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78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17762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7768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774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18448" name="Rectangle 15"/>
          <p:cNvSpPr>
            <a:spLocks/>
          </p:cNvSpPr>
          <p:nvPr/>
        </p:nvSpPr>
        <p:spPr bwMode="auto">
          <a:xfrm>
            <a:off x="693738" y="661988"/>
            <a:ext cx="4540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A-3</a:t>
            </a:r>
          </a:p>
        </p:txBody>
      </p:sp>
      <p:sp>
        <p:nvSpPr>
          <p:cNvPr id="117776" name="Rectangle 16"/>
          <p:cNvSpPr>
            <a:spLocks/>
          </p:cNvSpPr>
          <p:nvPr/>
        </p:nvSpPr>
        <p:spPr bwMode="auto">
          <a:xfrm>
            <a:off x="1473200" y="27432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If you post an item to sell on this website for a price, you may receive offers for an even higher price.</a:t>
            </a:r>
          </a:p>
        </p:txBody>
      </p:sp>
      <p:sp>
        <p:nvSpPr>
          <p:cNvPr id="117777" name="Rectangle 17"/>
          <p:cNvSpPr>
            <a:spLocks/>
          </p:cNvSpPr>
          <p:nvPr/>
        </p:nvSpPr>
        <p:spPr bwMode="auto">
          <a:xfrm>
            <a:off x="3683000" y="6858000"/>
            <a:ext cx="522763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>
                <a:solidFill>
                  <a:schemeClr val="tx1"/>
                </a:solidFill>
              </a:rPr>
              <a:t>What is eBay?</a:t>
            </a: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7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4" grpId="0" animBg="1"/>
      <p:bldP spid="11777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70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25954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5960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5966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22544" name="Rectangle 15"/>
          <p:cNvSpPr>
            <a:spLocks/>
          </p:cNvSpPr>
          <p:nvPr/>
        </p:nvSpPr>
        <p:spPr bwMode="auto">
          <a:xfrm>
            <a:off x="709613" y="661988"/>
            <a:ext cx="422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B-2</a:t>
            </a:r>
          </a:p>
        </p:txBody>
      </p:sp>
      <p:sp>
        <p:nvSpPr>
          <p:cNvPr id="125968" name="Rectangle 16"/>
          <p:cNvSpPr>
            <a:spLocks/>
          </p:cNvSpPr>
          <p:nvPr/>
        </p:nvSpPr>
        <p:spPr bwMode="auto">
          <a:xfrm>
            <a:off x="1397000" y="29718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 dirty="0" smtClean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When participating in this type of “room” it is important to learn the rules of the group before becoming involved with the conversation.</a:t>
            </a: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sp>
        <p:nvSpPr>
          <p:cNvPr id="125969" name="Rectangle 17"/>
          <p:cNvSpPr>
            <a:spLocks/>
          </p:cNvSpPr>
          <p:nvPr/>
        </p:nvSpPr>
        <p:spPr bwMode="auto">
          <a:xfrm>
            <a:off x="3378200" y="6925403"/>
            <a:ext cx="6303963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7200" dirty="0">
                <a:solidFill>
                  <a:schemeClr val="tx1"/>
                </a:solidFill>
              </a:rPr>
              <a:t>What </a:t>
            </a:r>
            <a:r>
              <a:rPr lang="en-US" sz="7200" dirty="0" smtClean="0">
                <a:solidFill>
                  <a:schemeClr val="tx1"/>
                </a:solidFill>
              </a:rPr>
              <a:t>is a Chat Room?</a:t>
            </a:r>
            <a:endParaRPr lang="en-US" sz="7200" dirty="0">
              <a:solidFill>
                <a:schemeClr val="tx1"/>
              </a:solidFill>
            </a:endParaRPr>
          </a:p>
        </p:txBody>
      </p:sp>
      <p:sp>
        <p:nvSpPr>
          <p:cNvPr id="19" name="Rectangle 16"/>
          <p:cNvSpPr>
            <a:spLocks/>
          </p:cNvSpPr>
          <p:nvPr/>
        </p:nvSpPr>
        <p:spPr bwMode="auto">
          <a:xfrm>
            <a:off x="1397000" y="28194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endParaRPr lang="en-US" sz="720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pic>
        <p:nvPicPr>
          <p:cNvPr id="10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66" grpId="0" animBg="1"/>
      <p:bldP spid="12596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18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28002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8008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8014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23568" name="Rectangle 15"/>
          <p:cNvSpPr>
            <a:spLocks/>
          </p:cNvSpPr>
          <p:nvPr/>
        </p:nvSpPr>
        <p:spPr bwMode="auto">
          <a:xfrm>
            <a:off x="709613" y="661988"/>
            <a:ext cx="422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B-3</a:t>
            </a:r>
          </a:p>
        </p:txBody>
      </p:sp>
      <p:sp>
        <p:nvSpPr>
          <p:cNvPr id="128016" name="Rectangle 16"/>
          <p:cNvSpPr>
            <a:spLocks/>
          </p:cNvSpPr>
          <p:nvPr/>
        </p:nvSpPr>
        <p:spPr bwMode="auto">
          <a:xfrm>
            <a:off x="1473200" y="1828800"/>
            <a:ext cx="101854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  <a:p>
            <a:pPr algn="ctr">
              <a:defRPr/>
            </a:pPr>
            <a:r>
              <a:rPr lang="en-US" sz="7200" dirty="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Sandy has been receiving several anonymous insults over e-mail. This term describes what is happening to her daily. </a:t>
            </a:r>
          </a:p>
        </p:txBody>
      </p:sp>
      <p:sp>
        <p:nvSpPr>
          <p:cNvPr id="128017" name="Rectangle 17"/>
          <p:cNvSpPr>
            <a:spLocks/>
          </p:cNvSpPr>
          <p:nvPr/>
        </p:nvSpPr>
        <p:spPr bwMode="auto">
          <a:xfrm>
            <a:off x="1974850" y="6415088"/>
            <a:ext cx="9437688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endParaRPr lang="en-US" sz="7200">
              <a:solidFill>
                <a:schemeClr val="tx1"/>
              </a:solidFill>
            </a:endParaRPr>
          </a:p>
          <a:p>
            <a:pPr algn="ctr"/>
            <a:r>
              <a:rPr lang="en-US" sz="7200">
                <a:solidFill>
                  <a:schemeClr val="tx1"/>
                </a:solidFill>
              </a:rPr>
              <a:t>What is Cyberbullying?</a:t>
            </a: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4" grpId="0" animBg="1"/>
      <p:bldP spid="12801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22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23906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912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918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21520" name="Rectangle 15"/>
          <p:cNvSpPr>
            <a:spLocks/>
          </p:cNvSpPr>
          <p:nvPr/>
        </p:nvSpPr>
        <p:spPr bwMode="auto">
          <a:xfrm>
            <a:off x="709613" y="661988"/>
            <a:ext cx="422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B-1</a:t>
            </a:r>
          </a:p>
        </p:txBody>
      </p:sp>
      <p:sp>
        <p:nvSpPr>
          <p:cNvPr id="123920" name="Rectangle 16"/>
          <p:cNvSpPr>
            <a:spLocks/>
          </p:cNvSpPr>
          <p:nvPr/>
        </p:nvSpPr>
        <p:spPr bwMode="auto">
          <a:xfrm>
            <a:off x="1397000" y="28067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  <a:p>
            <a:pPr algn="ctr">
              <a:defRPr/>
            </a:pP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  <a:p>
            <a:pPr algn="ctr">
              <a:defRPr/>
            </a:pPr>
            <a:endParaRPr lang="en-US" sz="7200" dirty="0">
              <a:solidFill>
                <a:srgbClr val="FD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sp>
        <p:nvSpPr>
          <p:cNvPr id="123921" name="Rectangle 17"/>
          <p:cNvSpPr>
            <a:spLocks/>
          </p:cNvSpPr>
          <p:nvPr/>
        </p:nvSpPr>
        <p:spPr bwMode="auto">
          <a:xfrm>
            <a:off x="3563049" y="6740565"/>
            <a:ext cx="625812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 dirty="0" smtClean="0">
                <a:solidFill>
                  <a:schemeClr val="tx1"/>
                </a:solidFill>
              </a:rPr>
              <a:t>What is </a:t>
            </a:r>
            <a:r>
              <a:rPr lang="en-US" sz="7200" dirty="0" err="1" smtClean="0">
                <a:solidFill>
                  <a:schemeClr val="tx1"/>
                </a:solidFill>
              </a:rPr>
              <a:t>sexting</a:t>
            </a:r>
            <a:endParaRPr lang="en-US" sz="7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9400" y="1828800"/>
            <a:ext cx="1074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This term refers to sending sexually explicit words or photographs via </a:t>
            </a:r>
            <a:r>
              <a:rPr lang="en-US" sz="6000" dirty="0" err="1" smtClean="0"/>
              <a:t>cel</a:t>
            </a:r>
            <a:r>
              <a:rPr lang="en-US" sz="6000" dirty="0" smtClean="0"/>
              <a:t>-phone</a:t>
            </a:r>
            <a:endParaRPr lang="en-US" sz="6000" dirty="0"/>
          </a:p>
        </p:txBody>
      </p:sp>
      <p:pic>
        <p:nvPicPr>
          <p:cNvPr id="10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8" grpId="0" animBg="1"/>
      <p:bldP spid="12392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62" name="Rectangle 18"/>
          <p:cNvSpPr>
            <a:spLocks/>
          </p:cNvSpPr>
          <p:nvPr/>
        </p:nvSpPr>
        <p:spPr bwMode="auto">
          <a:xfrm>
            <a:off x="11125200" y="8458200"/>
            <a:ext cx="1201738" cy="731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Back</a:t>
            </a:r>
            <a:endParaRPr lang="en-US">
              <a:solidFill>
                <a:schemeClr val="folHlink"/>
              </a:solidFill>
              <a:latin typeface="Gill Sans" charset="0"/>
              <a:ea typeface="ヒラギノ角ゴ Pro W3" charset="-128"/>
              <a:cs typeface="+mn-cs"/>
              <a:sym typeface="Gill Sans" charset="0"/>
            </a:endParaRPr>
          </a:p>
        </p:txBody>
      </p:sp>
      <p:graphicFrame>
        <p:nvGraphicFramePr>
          <p:cNvPr id="134146" name="Group 2"/>
          <p:cNvGraphicFramePr>
            <a:graphicFrameLocks noGrp="1"/>
          </p:cNvGraphicFramePr>
          <p:nvPr/>
        </p:nvGraphicFramePr>
        <p:xfrm>
          <a:off x="228600" y="88900"/>
          <a:ext cx="12687300" cy="9664700"/>
        </p:xfrm>
        <a:graphic>
          <a:graphicData uri="http://schemas.openxmlformats.org/drawingml/2006/table">
            <a:tbl>
              <a:tblPr/>
              <a:tblGrid>
                <a:gridCol w="12687300"/>
              </a:tblGrid>
              <a:tr h="966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7200" b="0" i="0" u="none" strike="noStrike" cap="none" normalizeH="0" baseline="0" smtClean="0">
                        <a:ln>
                          <a:noFill/>
                        </a:ln>
                        <a:solidFill>
                          <a:srgbClr val="FD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00" cap="flat" cmpd="sng" algn="ctr">
                      <a:solidFill>
                        <a:srgbClr val="BA9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4152" name="Group 8"/>
          <p:cNvGraphicFramePr>
            <a:graphicFrameLocks noGrp="1"/>
          </p:cNvGraphicFramePr>
          <p:nvPr/>
        </p:nvGraphicFramePr>
        <p:xfrm>
          <a:off x="609600" y="469900"/>
          <a:ext cx="11898313" cy="8902700"/>
        </p:xfrm>
        <a:graphic>
          <a:graphicData uri="http://schemas.openxmlformats.org/drawingml/2006/table">
            <a:tbl>
              <a:tblPr/>
              <a:tblGrid>
                <a:gridCol w="11898313"/>
              </a:tblGrid>
              <a:tr h="890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>
                          <a:tab pos="1168400" algn="l"/>
                        </a:tabLst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 W3" charset="-128"/>
                        <a:sym typeface="Gill Sans" charset="0"/>
                      </a:endParaRPr>
                    </a:p>
                  </a:txBody>
                  <a:tcPr marL="38100" marR="38100" marT="38100" marB="38100" anchor="ctr" horzOverflow="overflow">
                    <a:lnL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89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158" name="Rectangle 14">
            <a:hlinkClick r:id="rId3" action="ppaction://hlinksldjump"/>
          </p:cNvPr>
          <p:cNvSpPr>
            <a:spLocks/>
          </p:cNvSpPr>
          <p:nvPr/>
        </p:nvSpPr>
        <p:spPr bwMode="auto">
          <a:xfrm>
            <a:off x="0" y="0"/>
            <a:ext cx="12992100" cy="10058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26640" name="Rectangle 15"/>
          <p:cNvSpPr>
            <a:spLocks/>
          </p:cNvSpPr>
          <p:nvPr/>
        </p:nvSpPr>
        <p:spPr bwMode="auto">
          <a:xfrm>
            <a:off x="687388" y="661988"/>
            <a:ext cx="4667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C-1</a:t>
            </a:r>
          </a:p>
        </p:txBody>
      </p:sp>
      <p:sp>
        <p:nvSpPr>
          <p:cNvPr id="134160" name="Rectangle 16"/>
          <p:cNvSpPr>
            <a:spLocks/>
          </p:cNvSpPr>
          <p:nvPr/>
        </p:nvSpPr>
        <p:spPr bwMode="auto">
          <a:xfrm>
            <a:off x="1397000" y="2743200"/>
            <a:ext cx="1018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7200">
                <a:solidFill>
                  <a:srgbClr val="FD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ヒラギノ角ゴ Pro W3" charset="-128"/>
                <a:cs typeface="+mn-cs"/>
                <a:sym typeface="Gill Sans" charset="0"/>
              </a:rPr>
              <a:t>Shayne uses research materials from the  Internet for his presentation, but neglects to do this. </a:t>
            </a:r>
          </a:p>
        </p:txBody>
      </p:sp>
      <p:sp>
        <p:nvSpPr>
          <p:cNvPr id="134161" name="Rectangle 17"/>
          <p:cNvSpPr>
            <a:spLocks/>
          </p:cNvSpPr>
          <p:nvPr/>
        </p:nvSpPr>
        <p:spPr bwMode="auto">
          <a:xfrm>
            <a:off x="2311400" y="6781800"/>
            <a:ext cx="88995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>
                <a:solidFill>
                  <a:schemeClr val="tx1"/>
                </a:solidFill>
              </a:rPr>
              <a:t>What is citing a source?</a:t>
            </a:r>
          </a:p>
        </p:txBody>
      </p:sp>
      <p:pic>
        <p:nvPicPr>
          <p:cNvPr id="9" name="Picture 2" descr="See full size ima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8382000"/>
            <a:ext cx="7334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8" grpId="0" animBg="1"/>
      <p:bldP spid="134161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Blank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Bullets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Title &amp; Bullets - Left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Title &amp; Bullets - 2 Column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Title &amp; Bullets - Right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Title, Bullets &amp; Photo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Title &amp; Bullets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Title - Center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Title &amp; Subtitle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Photo - Horizontal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Photo - Horizontal Reflection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Photo - Vertical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Photo - Vertical Reflection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DFD200"/>
      </a:hlink>
      <a:folHlink>
        <a:srgbClr val="1757CC"/>
      </a:folHlink>
    </a:clrScheme>
    <a:fontScheme name="Title - Top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65" charset="0"/>
            <a:ea typeface="ヒラギノ角ゴ Pro W3" pitchFamily="-65" charset="-128"/>
            <a:cs typeface="ヒラギノ角ゴ Pro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Pages>0</Pages>
  <Words>479</Words>
  <Characters>0</Characters>
  <Application>Microsoft Office PowerPoint</Application>
  <PresentationFormat>Custom</PresentationFormat>
  <Lines>0</Lines>
  <Paragraphs>117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Blank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Bullets</vt:lpstr>
      <vt:lpstr>Title &amp; Bullets - Left</vt:lpstr>
      <vt:lpstr>Title &amp; Bullets - 2 Column</vt:lpstr>
      <vt:lpstr>Title &amp; Bullets - Right</vt:lpstr>
      <vt:lpstr>Title, Bullets &amp; Photo</vt:lpstr>
      <vt:lpstr>JEOPARDY!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Shaun Howell</cp:lastModifiedBy>
  <cp:revision>83</cp:revision>
  <dcterms:created xsi:type="dcterms:W3CDTF">2008-10-29T16:21:08Z</dcterms:created>
  <dcterms:modified xsi:type="dcterms:W3CDTF">2010-02-23T20:00:19Z</dcterms:modified>
</cp:coreProperties>
</file>